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>
      <a:defRPr lang="tr-T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BED1-3A23-4E02-816D-4DD0CE46E05D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24E0-5381-442E-8782-0605138F03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04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Kaynak: https://dogm.meb.gov.tr/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24E0-5381-442E-8782-0605138F036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203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11760" y="76470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 ANADOLU İMAM HATİP LİSELERİ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67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ANADOLU İMAM HATİP LİSELERİNE KİMLER KAYDOLABİLİR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Ortaokullardan ve imam hatip ortaokullarından mezun olan tüm öğrenciler tercih edebilir.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Okullardan bazıları sınavla öğrenci alırken büyük çoğunluğu sınav şartı olmaksızın yerelden öğrenci almaktadır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dirty="0" smtClean="0">
                <a:solidFill>
                  <a:srgbClr val="00B0F0"/>
                </a:solidFill>
              </a:rPr>
              <a:t>ANADOLU İMAMHATİP LİSELERİ MEZUNLARI HANGİ ÜNİVERSİTELERE GİDEBİLİR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Mezun olan öğrenciler tercihi ve puanı doğrultusunda istedikleri yükseköğretim kurumuna devam edebilirler.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6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Mezunlar </a:t>
            </a:r>
            <a:r>
              <a:rPr lang="tr-TR" dirty="0" smtClean="0">
                <a:solidFill>
                  <a:srgbClr val="FF0000"/>
                </a:solidFill>
              </a:rPr>
              <a:t>ilahiyat, tıp, hukuk, mühendislik, mimarlık, fen edebiyat ve eğitim fakülteleri </a:t>
            </a:r>
            <a:r>
              <a:rPr lang="tr-TR" dirty="0" smtClean="0"/>
              <a:t>dahil bütün  fakültelere girerek eğitimlerini tamamlamakta lisans üstü eğitim çalışmalarına devam edebilmektedirler.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3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Ayrıca mezunlar Diyanet İşleri Başkanlığı’nca yürütülen din eğitimi ve hizmetleri alanında uygulanan sınavlarda başarılı olmaları halinde camilerde ; </a:t>
            </a:r>
            <a:r>
              <a:rPr lang="tr-TR" dirty="0" smtClean="0">
                <a:solidFill>
                  <a:srgbClr val="FF0000"/>
                </a:solidFill>
              </a:rPr>
              <a:t>imam-hatiplik veya müezzinlik Kur’an kursu öğreticiliği</a:t>
            </a:r>
            <a:r>
              <a:rPr lang="tr-TR" dirty="0" smtClean="0"/>
              <a:t> görevleri yapabilmektedir.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077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ANADOLU İMAM HATİP LİSELERİ PROGRAM ÇEŞİTLERİ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FEN VE SOSYAL BİLİMLER PROGRAMI UYGULAYAN AİHL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Fen bilimlerine ve sosyal bilimlere ilgi duyan öğrencilerin yetenekleri doğrultusunda eğitimlerine ve gelişimlerine destek olmak.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12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Anadolu imam hatip liseleri milli eğitim sistemimiz içerisinde ortaöğretim(lise) düzeyinde yer alan liselerdir.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12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HAZIRLIK SINIFILARI İLE DİL AĞIRLIKLI AİHL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Hazırlık sınıflarında İngilizce Arapça Almanca İspanyolca dillerinden biri yabancı dil olarak okutulur.</a:t>
            </a:r>
          </a:p>
          <a:p>
            <a:r>
              <a:rPr lang="tr-TR" dirty="0" smtClean="0"/>
              <a:t>Eğitim süresi hazırlık + 4 yıl olmak üzere 5 yıldır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32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8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r>
              <a:rPr lang="tr-TR" sz="1800" dirty="0" smtClean="0">
                <a:solidFill>
                  <a:srgbClr val="00B0F0"/>
                </a:solidFill>
              </a:rPr>
              <a:t>HAFIZ ÖĞRENCİLERİN EĞİTİM GÖRDÜĞÜ ANADOLU İMAM HATİP LİSELERİ</a:t>
            </a:r>
            <a:endParaRPr lang="tr-TR" sz="18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Hafız öğrencilerin, hafızlık koruma ve güçlendirme, Arapça öğretimi, Kur’an-ı Kerim </a:t>
            </a:r>
            <a:r>
              <a:rPr lang="tr-TR" dirty="0" err="1" smtClean="0"/>
              <a:t>bilgisi,tilavet</a:t>
            </a:r>
            <a:r>
              <a:rPr lang="tr-TR" dirty="0" smtClean="0"/>
              <a:t> ve musiki gelişim alanlarında </a:t>
            </a:r>
            <a:r>
              <a:rPr lang="tr-TR" dirty="0" err="1" smtClean="0"/>
              <a:t>yetiştrilmesini</a:t>
            </a:r>
            <a:r>
              <a:rPr lang="tr-TR" dirty="0" smtClean="0"/>
              <a:t> amaçlar.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57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rgbClr val="00B0F0"/>
                </a:solidFill>
              </a:rPr>
              <a:t>TEKİRDAĞ İLİ İMAM HATİP LİSELERİ</a:t>
            </a:r>
            <a:endParaRPr lang="tr-TR" sz="2000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/>
              <a:t>MERKEZİ YERLEŞTİRME İLE ÖĞRENCİ ALAN İMAM HATİP  LİSELERİ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70027"/>
              </p:ext>
            </p:extLst>
          </p:nvPr>
        </p:nvGraphicFramePr>
        <p:xfrm>
          <a:off x="827584" y="2348880"/>
          <a:ext cx="6096000" cy="4312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OKUL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İLÇE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Süleymanpaşa</a:t>
                      </a:r>
                      <a:r>
                        <a:rPr lang="tr-TR" baseline="0" dirty="0" smtClean="0"/>
                        <a:t> Anadolu İHL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SÜLEYMANPAŞA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Şehit </a:t>
                      </a:r>
                      <a:r>
                        <a:rPr lang="tr-TR" dirty="0" err="1" smtClean="0"/>
                        <a:t>Münür</a:t>
                      </a:r>
                      <a:r>
                        <a:rPr lang="tr-TR" dirty="0" smtClean="0"/>
                        <a:t> Alkan AİHL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Süleymanpaşa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Çorlu</a:t>
                      </a:r>
                      <a:r>
                        <a:rPr lang="tr-TR" baseline="0" dirty="0" smtClean="0"/>
                        <a:t>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Çorlu Şehit Metin Arslan</a:t>
                      </a:r>
                      <a:r>
                        <a:rPr lang="tr-TR" baseline="0" dirty="0" smtClean="0"/>
                        <a:t> Kız Anadolu İHL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Çorlu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Enesler Anadolu İmam Hatip Lisesi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Çerkezköy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50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00B0F0"/>
                </a:solidFill>
              </a:rPr>
              <a:t>YEREL YERLEŞTİRME İLE ÖĞRENCİ ALAN İMAM HATİP LİSELERİ</a:t>
            </a:r>
            <a:endParaRPr lang="tr-TR" sz="2000" dirty="0">
              <a:solidFill>
                <a:srgbClr val="00B0F0"/>
              </a:solidFill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6606189"/>
              </p:ext>
            </p:extLst>
          </p:nvPr>
        </p:nvGraphicFramePr>
        <p:xfrm>
          <a:off x="467544" y="1196752"/>
          <a:ext cx="7467600" cy="482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676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Tekirdağ</a:t>
                      </a:r>
                      <a:r>
                        <a:rPr lang="tr-TR" baseline="0" dirty="0" smtClean="0"/>
                        <a:t> Anadolu İHL/ </a:t>
                      </a:r>
                      <a:r>
                        <a:rPr lang="tr-TR" baseline="0" dirty="0" err="1" smtClean="0"/>
                        <a:t>Süleymanpaşa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Nene Hatun Kız Anadolu</a:t>
                      </a:r>
                      <a:r>
                        <a:rPr lang="tr-TR" baseline="0" dirty="0" smtClean="0"/>
                        <a:t> İHL /</a:t>
                      </a:r>
                      <a:r>
                        <a:rPr lang="tr-TR" baseline="0" dirty="0" err="1" smtClean="0"/>
                        <a:t>Süleymanpaşa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Selahaddin Eyyubi Anadolu İHL</a:t>
                      </a:r>
                      <a:r>
                        <a:rPr lang="tr-TR" baseline="0" dirty="0" smtClean="0"/>
                        <a:t> / Çerkezköy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Murat Hüdavendigar Anadolu İHL/Çorlu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Ergene Anadolu İHL/Ergene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Hayrabolu Anadolu İHL / Hayrabolu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Kapaklı Anadolu İHL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Malkara Anadolu İHL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Marmaraereğlisi</a:t>
                      </a:r>
                      <a:r>
                        <a:rPr lang="tr-TR" baseline="0" dirty="0" smtClean="0"/>
                        <a:t> Anadolu İHL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Muratlı Hacı Rafet Gümüş AİHL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Saray Anadolu İHL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Şarköy Anadolu İHL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14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5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Fen ve sosyal bilimler alanındaki derslerle birlikte Temel İslam Bilimlerine ait derslerin de okutulduğu, üniversitelerin bütün alanlarına yönelik öğrenci yetiştiren okullardır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22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7467600" cy="48737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Kur’an ve sünneti referans alan bir din eğitimi ve öğretimi</a:t>
            </a:r>
          </a:p>
          <a:p>
            <a:r>
              <a:rPr lang="tr-TR" dirty="0" smtClean="0"/>
              <a:t>Akademik eğitim yanında karakterli ve güzel ahlaklı bireyler yetiştirme</a:t>
            </a:r>
          </a:p>
          <a:p>
            <a:r>
              <a:rPr lang="tr-TR" dirty="0" smtClean="0"/>
              <a:t>Okuyan, düşünen, araştıran, </a:t>
            </a:r>
            <a:r>
              <a:rPr lang="tr-TR" dirty="0" err="1" smtClean="0"/>
              <a:t>yorumlayan,sorgulayan</a:t>
            </a:r>
            <a:r>
              <a:rPr lang="tr-TR" dirty="0" smtClean="0"/>
              <a:t>, yapıcı ve üretken bireyler yetiştirme</a:t>
            </a:r>
          </a:p>
        </p:txBody>
      </p:sp>
    </p:spTree>
    <p:extLst>
      <p:ext uri="{BB962C8B-B14F-4D97-AF65-F5344CB8AC3E}">
        <p14:creationId xmlns:p14="http://schemas.microsoft.com/office/powerpoint/2010/main" val="16586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Yabancı dil ve teknolojiye hakim </a:t>
            </a:r>
            <a:r>
              <a:rPr lang="tr-TR" dirty="0" smtClean="0"/>
              <a:t>uluslararası </a:t>
            </a:r>
            <a:r>
              <a:rPr lang="tr-TR" dirty="0"/>
              <a:t>alanda rekabet edebilen bireyler yetiştirme</a:t>
            </a:r>
          </a:p>
          <a:p>
            <a:r>
              <a:rPr lang="tr-TR" dirty="0"/>
              <a:t>Mesleki sanatsal bilimsel ve sportif alanda eğitim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08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Öğrenciler ilgi ve yetenekleri doğrultusunda </a:t>
            </a:r>
            <a:r>
              <a:rPr lang="tr-TR" dirty="0" smtClean="0">
                <a:solidFill>
                  <a:srgbClr val="FF0000"/>
                </a:solidFill>
              </a:rPr>
              <a:t>temel İslam bilimleri ile birlikte, fen ve sosyal bilimler alanında yükseköğretime hazırlanır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14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ANADOLU İMAM HATİP LİSELERİNDE YER ALAN DERSLER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Fen bilimleri</a:t>
            </a:r>
          </a:p>
          <a:p>
            <a:r>
              <a:rPr lang="tr-TR" dirty="0" smtClean="0"/>
              <a:t>Sosyal bilimler,</a:t>
            </a:r>
          </a:p>
          <a:p>
            <a:r>
              <a:rPr lang="tr-TR" dirty="0" smtClean="0"/>
              <a:t>İlahiyat,</a:t>
            </a:r>
          </a:p>
          <a:p>
            <a:r>
              <a:rPr lang="tr-TR" dirty="0" smtClean="0"/>
              <a:t>Dil,</a:t>
            </a:r>
          </a:p>
          <a:p>
            <a:r>
              <a:rPr lang="tr-TR" dirty="0" smtClean="0"/>
              <a:t>Spor</a:t>
            </a:r>
          </a:p>
          <a:p>
            <a:r>
              <a:rPr lang="tr-TR" dirty="0" smtClean="0"/>
              <a:t>Sanat ve kültür dersleri yer alır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67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